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0" r:id="rId3"/>
    <p:sldMasterId id="2147483680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7" r:id="rId6"/>
    <p:sldId id="261" r:id="rId7"/>
    <p:sldId id="263" r:id="rId8"/>
    <p:sldId id="262" r:id="rId9"/>
    <p:sldId id="264" r:id="rId10"/>
    <p:sldId id="258" r:id="rId11"/>
    <p:sldId id="267" r:id="rId12"/>
    <p:sldId id="266" r:id="rId13"/>
    <p:sldId id="259" r:id="rId14"/>
    <p:sldId id="265" r:id="rId15"/>
    <p:sldId id="260" r:id="rId16"/>
  </p:sldIdLst>
  <p:sldSz cx="9144000" cy="5143500" type="screen16x9"/>
  <p:notesSz cx="6858000" cy="9144000"/>
  <p:defaultTextStyle>
    <a:defPPr>
      <a:defRPr lang="en-US"/>
    </a:defPPr>
    <a:lvl1pPr marL="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1B2D8946-E0CF-3C44-9F8B-A3719F61868C}">
          <p14:sldIdLst>
            <p14:sldId id="256"/>
            <p14:sldId id="257"/>
            <p14:sldId id="261"/>
            <p14:sldId id="263"/>
            <p14:sldId id="262"/>
            <p14:sldId id="264"/>
            <p14:sldId id="258"/>
            <p14:sldId id="267"/>
            <p14:sldId id="266"/>
            <p14:sldId id="259"/>
            <p14:sldId id="265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7026" autoAdjust="0"/>
  </p:normalViewPr>
  <p:slideViewPr>
    <p:cSldViewPr snapToGrid="0">
      <p:cViewPr varScale="1">
        <p:scale>
          <a:sx n="121" d="100"/>
          <a:sy n="121" d="100"/>
        </p:scale>
        <p:origin x="504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DD14E-A40F-134E-930C-2A714ADBAE3D}" type="datetimeFigureOut">
              <a:rPr lang="de-DE" smtClean="0"/>
              <a:t>12.03.2014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0C5E2-690D-B449-A325-38E89B0274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95789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B4973-4EDF-4796-AF77-6AA3D0568153}" type="datetimeFigureOut">
              <a:rPr lang="en-GB" smtClean="0"/>
              <a:t>12/03/2014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127691-B016-4ED0-A184-2E54169FBE4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564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9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96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47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93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940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88" algn="l" defTabSz="685698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640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849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08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Hub-</a:t>
            </a:r>
            <a:r>
              <a:rPr lang="de-DE" dirty="0" err="1" smtClean="0"/>
              <a:t>Signature</a:t>
            </a:r>
            <a:r>
              <a:rPr lang="de-DE" dirty="0" smtClean="0"/>
              <a:t>: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secret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subscriber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hub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registering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resource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391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noProof="0" dirty="0" smtClean="0"/>
              <a:t>Explain “raw” URL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144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changed</a:t>
            </a:r>
            <a:r>
              <a:rPr lang="de-DE" dirty="0" smtClean="0"/>
              <a:t>: i.e. </a:t>
            </a:r>
            <a:r>
              <a:rPr lang="de-DE" dirty="0" err="1" smtClean="0"/>
              <a:t>pressing</a:t>
            </a:r>
            <a:r>
              <a:rPr lang="de-DE" dirty="0" smtClean="0"/>
              <a:t> on save </a:t>
            </a:r>
            <a:r>
              <a:rPr lang="de-DE" dirty="0" err="1" smtClean="0"/>
              <a:t>withouth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change</a:t>
            </a:r>
            <a:endParaRPr lang="de-DE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JobQueue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563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extensions</a:t>
            </a:r>
            <a:r>
              <a:rPr lang="de-DE" baseline="0" dirty="0" smtClean="0"/>
              <a:t>)</a:t>
            </a:r>
            <a:endParaRPr lang="de-DE" dirty="0" smtClean="0"/>
          </a:p>
          <a:p>
            <a:r>
              <a:rPr lang="de-DE" dirty="0" err="1" smtClean="0"/>
              <a:t>Anyway</a:t>
            </a:r>
            <a:r>
              <a:rPr lang="de-DE" dirty="0" smtClean="0"/>
              <a:t>: </a:t>
            </a:r>
            <a:r>
              <a:rPr lang="de-DE" dirty="0" err="1" smtClean="0"/>
              <a:t>Extensions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supposed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declare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using</a:t>
            </a:r>
            <a:r>
              <a:rPr lang="de-DE" baseline="0" dirty="0" smtClean="0"/>
              <a:t> Composer.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9680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Explain</a:t>
            </a:r>
            <a:r>
              <a:rPr lang="de-DE" dirty="0" smtClean="0"/>
              <a:t> Puppet</a:t>
            </a:r>
            <a:r>
              <a:rPr lang="de-DE" baseline="0" dirty="0" smtClean="0"/>
              <a:t> – </a:t>
            </a:r>
            <a:r>
              <a:rPr lang="de-DE" baseline="0" dirty="0" err="1" smtClean="0"/>
              <a:t>own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slide</a:t>
            </a:r>
            <a:r>
              <a:rPr lang="de-DE" baseline="0" dirty="0" smtClean="0"/>
              <a:t>?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127691-B016-4ED0-A184-2E54169FBE4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08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48" indent="0" algn="ctr">
              <a:buNone/>
              <a:defRPr sz="2100"/>
            </a:lvl2pPr>
            <a:lvl3pPr marL="685698" indent="0" algn="ctr">
              <a:buNone/>
              <a:defRPr sz="1800"/>
            </a:lvl3pPr>
            <a:lvl4pPr marL="1028547" indent="0" algn="ctr">
              <a:buNone/>
              <a:defRPr sz="1500"/>
            </a:lvl4pPr>
            <a:lvl5pPr marL="1371396" indent="0" algn="ctr">
              <a:buNone/>
              <a:defRPr sz="1500"/>
            </a:lvl5pPr>
            <a:lvl6pPr marL="1714247" indent="0" algn="ctr">
              <a:buNone/>
              <a:defRPr sz="1500"/>
            </a:lvl6pPr>
            <a:lvl7pPr marL="2057093" indent="0" algn="ctr">
              <a:buNone/>
              <a:defRPr sz="1500"/>
            </a:lvl7pPr>
            <a:lvl8pPr marL="2399940" indent="0" algn="ctr">
              <a:buNone/>
              <a:defRPr sz="1500"/>
            </a:lvl8pPr>
            <a:lvl9pPr marL="2742788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57" indent="0" algn="ctr">
              <a:buNone/>
              <a:defRPr sz="2100"/>
            </a:lvl2pPr>
            <a:lvl3pPr marL="685715" indent="0" algn="ctr">
              <a:buNone/>
              <a:defRPr sz="1800"/>
            </a:lvl3pPr>
            <a:lvl4pPr marL="1028573" indent="0" algn="ctr">
              <a:buNone/>
              <a:defRPr sz="1500"/>
            </a:lvl4pPr>
            <a:lvl5pPr marL="1371430" indent="0" algn="ctr">
              <a:buNone/>
              <a:defRPr sz="1500"/>
            </a:lvl5pPr>
            <a:lvl6pPr marL="1714289" indent="0" algn="ctr">
              <a:buNone/>
              <a:defRPr sz="1500"/>
            </a:lvl6pPr>
            <a:lvl7pPr marL="2057144" indent="0" algn="ctr">
              <a:buNone/>
              <a:defRPr sz="1500"/>
            </a:lvl7pPr>
            <a:lvl8pPr marL="2400000" indent="0" algn="ctr">
              <a:buNone/>
              <a:defRPr sz="1500"/>
            </a:lvl8pPr>
            <a:lvl9pPr marL="2742857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2" indent="-127382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0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" y="5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2" y="445775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6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4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57" tIns="342857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" y="3856176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6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5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57" indent="0">
              <a:buNone/>
              <a:defRPr sz="900"/>
            </a:lvl2pPr>
            <a:lvl3pPr marL="685715" indent="0">
              <a:buNone/>
              <a:defRPr sz="800"/>
            </a:lvl3pPr>
            <a:lvl4pPr marL="1028573" indent="0">
              <a:buNone/>
              <a:defRPr sz="700"/>
            </a:lvl4pPr>
            <a:lvl5pPr marL="1371430" indent="0">
              <a:buNone/>
              <a:defRPr sz="700"/>
            </a:lvl5pPr>
            <a:lvl6pPr marL="1714289" indent="0">
              <a:buNone/>
              <a:defRPr sz="700"/>
            </a:lvl6pPr>
            <a:lvl7pPr marL="2057144" indent="0">
              <a:buNone/>
              <a:defRPr sz="700"/>
            </a:lvl7pPr>
            <a:lvl8pPr marL="2400000" indent="0">
              <a:buNone/>
              <a:defRPr sz="700"/>
            </a:lvl8pPr>
            <a:lvl9pPr marL="2742857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4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875" indent="0" algn="ctr">
              <a:buNone/>
              <a:defRPr sz="2100"/>
            </a:lvl2pPr>
            <a:lvl3pPr marL="685749" indent="0" algn="ctr">
              <a:buNone/>
              <a:defRPr sz="1800"/>
            </a:lvl3pPr>
            <a:lvl4pPr marL="1028624" indent="0" algn="ctr">
              <a:buNone/>
              <a:defRPr sz="1500"/>
            </a:lvl4pPr>
            <a:lvl5pPr marL="1371498" indent="0" algn="ctr">
              <a:buNone/>
              <a:defRPr sz="1500"/>
            </a:lvl5pPr>
            <a:lvl6pPr marL="1714373" indent="0" algn="ctr">
              <a:buNone/>
              <a:defRPr sz="1500"/>
            </a:lvl6pPr>
            <a:lvl7pPr marL="2057246" indent="0" algn="ctr">
              <a:buNone/>
              <a:defRPr sz="1500"/>
            </a:lvl7pPr>
            <a:lvl8pPr marL="2400120" indent="0" algn="ctr">
              <a:buNone/>
              <a:defRPr sz="1500"/>
            </a:lvl8pPr>
            <a:lvl9pPr marL="2742995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6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88" indent="-127388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48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" y="3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0" y="445773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4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2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75" tIns="342875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" y="3856174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4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0" y="4400553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2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500" spc="-53" baseline="0">
                <a:solidFill>
                  <a:schemeClr val="accent4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685800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accent4"/>
                </a:solidFill>
                <a:latin typeface="NeoSans"/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de-DE" dirty="0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50" y="569214"/>
            <a:ext cx="2956710" cy="167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2" y="995251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8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995245"/>
            <a:ext cx="4047213" cy="356024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7287" y="995246"/>
            <a:ext cx="4234442" cy="35602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445770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1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29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900" tIns="3429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3856171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1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89" y="4400550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05979"/>
            <a:ext cx="1971675" cy="442317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79" indent="-127379"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" y="7"/>
            <a:ext cx="3038093" cy="5149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45" y="445777"/>
            <a:ext cx="5340863" cy="410972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360934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9" y="4873500"/>
            <a:ext cx="719351" cy="270000"/>
          </a:xfrm>
        </p:spPr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60237" y="4873500"/>
            <a:ext cx="4597286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84137" y="4873500"/>
            <a:ext cx="717599" cy="27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" y="0"/>
            <a:ext cx="9143989" cy="3812228"/>
          </a:xfrm>
          <a:blipFill>
            <a:blip r:embed="rId2"/>
            <a:stretch>
              <a:fillRect/>
            </a:stretch>
          </a:blipFill>
        </p:spPr>
        <p:txBody>
          <a:bodyPr lIns="342848" tIns="342848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48" indent="0">
              <a:buNone/>
              <a:defRPr sz="2100"/>
            </a:lvl2pPr>
            <a:lvl3pPr marL="685698" indent="0">
              <a:buNone/>
              <a:defRPr sz="1800"/>
            </a:lvl3pPr>
            <a:lvl4pPr marL="1028547" indent="0">
              <a:buNone/>
              <a:defRPr sz="1500"/>
            </a:lvl4pPr>
            <a:lvl5pPr marL="1371396" indent="0">
              <a:buNone/>
              <a:defRPr sz="1500"/>
            </a:lvl5pPr>
            <a:lvl6pPr marL="1714247" indent="0">
              <a:buNone/>
              <a:defRPr sz="1500"/>
            </a:lvl6pPr>
            <a:lvl7pPr marL="2057093" indent="0">
              <a:buNone/>
              <a:defRPr sz="1500"/>
            </a:lvl7pPr>
            <a:lvl8pPr marL="2399940" indent="0">
              <a:buNone/>
              <a:defRPr sz="1500"/>
            </a:lvl8pPr>
            <a:lvl9pPr marL="2742788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" y="3856178"/>
            <a:ext cx="9141619" cy="1287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" y="3812228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856178"/>
            <a:ext cx="8458828" cy="601529"/>
          </a:xfrm>
        </p:spPr>
        <p:txBody>
          <a:bodyPr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893" y="4400556"/>
            <a:ext cx="8458839" cy="44057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00">
                <a:solidFill>
                  <a:srgbClr val="FFFFFF"/>
                </a:solidFill>
              </a:defRPr>
            </a:lvl1pPr>
            <a:lvl2pPr marL="342848" indent="0">
              <a:buNone/>
              <a:defRPr sz="900"/>
            </a:lvl2pPr>
            <a:lvl3pPr marL="685698" indent="0">
              <a:buNone/>
              <a:defRPr sz="800"/>
            </a:lvl3pPr>
            <a:lvl4pPr marL="1028547" indent="0">
              <a:buNone/>
              <a:defRPr sz="700"/>
            </a:lvl4pPr>
            <a:lvl5pPr marL="1371396" indent="0">
              <a:buNone/>
              <a:defRPr sz="700"/>
            </a:lvl5pPr>
            <a:lvl6pPr marL="1714247" indent="0">
              <a:buNone/>
              <a:defRPr sz="700"/>
            </a:lvl6pPr>
            <a:lvl7pPr marL="2057093" indent="0">
              <a:buNone/>
              <a:defRPr sz="700"/>
            </a:lvl7pPr>
            <a:lvl8pPr marL="2399940" indent="0">
              <a:buNone/>
              <a:defRPr sz="700"/>
            </a:lvl8pPr>
            <a:lvl9pPr marL="2742788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05985"/>
            <a:ext cx="1971675" cy="44231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05978"/>
            <a:ext cx="5800725" cy="4423172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90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1" tIns="34289" rIns="68571" bIns="34289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1" tIns="34289" rIns="68571" bIns="342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9" y="4873500"/>
            <a:ext cx="719351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7" y="4873500"/>
            <a:ext cx="717599" cy="270000"/>
          </a:xfrm>
          <a:prstGeom prst="rect">
            <a:avLst/>
          </a:prstGeom>
        </p:spPr>
        <p:txBody>
          <a:bodyPr vert="horz" lIns="68571" tIns="34289" rIns="68571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/>
  <p:txStyles>
    <p:titleStyle>
      <a:lvl1pPr algn="l" defTabSz="685698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698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7994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33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72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10" indent="-137141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7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56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32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11" indent="-171426" algn="l" defTabSz="685698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4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69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96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47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93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99940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788" algn="l" defTabSz="685698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7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3" tIns="34289" rIns="68573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3" tIns="34289" rIns="68573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6" y="4873500"/>
            <a:ext cx="719351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4" y="4873500"/>
            <a:ext cx="717599" cy="270000"/>
          </a:xfrm>
          <a:prstGeom prst="rect">
            <a:avLst/>
          </a:prstGeom>
        </p:spPr>
        <p:txBody>
          <a:bodyPr vert="horz" lIns="68573" tIns="34289" rIns="68573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9" rIns="68573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l" defTabSz="685715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15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01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44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286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28" indent="-137144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897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88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860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843" indent="-171430" algn="l" defTabSz="685715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5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76" tIns="34289" rIns="68576" bIns="34289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76" tIns="34289" rIns="68576" bIns="34289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4" y="4873500"/>
            <a:ext cx="719351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32" y="4873500"/>
            <a:ext cx="717599" cy="2700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/>
  <p:txStyles>
    <p:titleStyle>
      <a:lvl1pPr algn="l" defTabSz="685749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749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2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1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65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1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64" indent="-137150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39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28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1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06" indent="-171438" algn="l" defTabSz="685749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73500"/>
            <a:ext cx="9141619" cy="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1"/>
            <a:ext cx="7571580" cy="751974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995246"/>
            <a:ext cx="8458200" cy="356024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1" y="4873500"/>
            <a:ext cx="719351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858" y="4873500"/>
            <a:ext cx="6968664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800" cap="all" baseline="0">
                <a:solidFill>
                  <a:srgbClr val="FFFFFF"/>
                </a:solidFill>
                <a:latin typeface="NeoSans"/>
              </a:defRPr>
            </a:lvl1pPr>
          </a:lstStyle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4129" y="4873500"/>
            <a:ext cx="717599" cy="270000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800">
                <a:solidFill>
                  <a:srgbClr val="FFFFFF"/>
                </a:solidFill>
                <a:latin typeface="NeoSans"/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80" y="169865"/>
            <a:ext cx="540000" cy="540000"/>
          </a:xfrm>
          <a:prstGeom prst="rect">
            <a:avLst/>
          </a:prstGeom>
        </p:spPr>
      </p:pic>
      <p:sp>
        <p:nvSpPr>
          <p:cNvPr id="11" name="Rectangle 8"/>
          <p:cNvSpPr/>
          <p:nvPr userDrawn="1"/>
        </p:nvSpPr>
        <p:spPr>
          <a:xfrm>
            <a:off x="8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9" rIns="68571" bIns="3428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accent4"/>
          </a:solidFill>
          <a:latin typeface="NeoSans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FontTx/>
        <a:buBlip>
          <a:blip r:embed="rId13"/>
        </a:buBlip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 smtClean="0"/>
              <a:t>PubSubHubbub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Wikidata.lib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821391" y="4548231"/>
            <a:ext cx="3802357" cy="307573"/>
          </a:xfrm>
          <a:prstGeom prst="rect">
            <a:avLst/>
          </a:prstGeom>
        </p:spPr>
        <p:txBody>
          <a:bodyPr vert="horz" lIns="68571" tIns="34289" rIns="68571" bIns="34289" rtlCol="0" anchor="t">
            <a:normAutofit/>
          </a:bodyPr>
          <a:lstStyle>
            <a:lvl1pPr>
              <a:lnSpc>
                <a:spcPct val="85000"/>
              </a:lnSpc>
              <a:spcBef>
                <a:spcPct val="0"/>
              </a:spcBef>
              <a:buNone/>
              <a:defRPr sz="4500" spc="-53" baseline="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400" dirty="0">
                <a:latin typeface="NeoSans"/>
              </a:rPr>
              <a:t>Sebastian Brückner, Alexander Lehmann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5397687" y="4548230"/>
            <a:ext cx="1069511" cy="307770"/>
          </a:xfrm>
          <a:prstGeom prst="rect">
            <a:avLst/>
          </a:prstGeom>
          <a:noFill/>
        </p:spPr>
        <p:txBody>
          <a:bodyPr wrap="none" lIns="91434" tIns="45717" rIns="91434" bIns="45717" rtlCol="0" anchor="t">
            <a:spAutoFit/>
          </a:bodyPr>
          <a:lstStyle/>
          <a:p>
            <a:r>
              <a:rPr lang="de-DE" spc="-53" dirty="0">
                <a:solidFill>
                  <a:schemeClr val="accent4"/>
                </a:solidFill>
                <a:latin typeface="NeoSans"/>
                <a:ea typeface="+mj-ea"/>
                <a:cs typeface="+mj-cs"/>
              </a:rPr>
              <a:t>13.03.2014</a:t>
            </a:r>
          </a:p>
        </p:txBody>
      </p:sp>
    </p:spTree>
    <p:extLst>
      <p:ext uri="{BB962C8B-B14F-4D97-AF65-F5344CB8AC3E}">
        <p14:creationId xmlns:p14="http://schemas.microsoft.com/office/powerpoint/2010/main" val="21629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42900" y="995246"/>
            <a:ext cx="6002703" cy="356024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Composer is a PHP dependency management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Vision at </a:t>
            </a:r>
            <a:r>
              <a:rPr lang="de-DE" dirty="0" err="1" smtClean="0"/>
              <a:t>MediaWiki</a:t>
            </a:r>
            <a:r>
              <a:rPr lang="de-DE" dirty="0" smtClean="0"/>
              <a:t>: </a:t>
            </a:r>
            <a:r>
              <a:rPr lang="de-DE" dirty="0" err="1" smtClean="0"/>
              <a:t>Declare</a:t>
            </a:r>
            <a:r>
              <a:rPr lang="de-DE" dirty="0" smtClean="0"/>
              <a:t> </a:t>
            </a:r>
            <a:r>
              <a:rPr lang="de-DE" dirty="0" err="1" smtClean="0"/>
              <a:t>required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:</a:t>
            </a:r>
            <a:endParaRPr lang="de-DE" dirty="0" smtClean="0"/>
          </a:p>
          <a:p>
            <a:pPr marL="717550" indent="0">
              <a:buNone/>
              <a:tabLst>
                <a:tab pos="898525" algn="l"/>
                <a:tab pos="1079500" algn="l"/>
              </a:tabLst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	 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require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"bp2013n2/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": "*",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	…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Run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composer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install</a:t>
            </a:r>
            <a:endParaRPr lang="de-DE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All </a:t>
            </a:r>
            <a:r>
              <a:rPr lang="de-DE" dirty="0" err="1" smtClean="0"/>
              <a:t>declared</a:t>
            </a:r>
            <a:r>
              <a:rPr lang="de-DE" dirty="0" smtClean="0"/>
              <a:t> </a:t>
            </a:r>
            <a:r>
              <a:rPr lang="de-DE" dirty="0" err="1" smtClean="0"/>
              <a:t>MediaWiki</a:t>
            </a:r>
            <a:r>
              <a:rPr lang="de-DE" dirty="0" smtClean="0"/>
              <a:t> </a:t>
            </a:r>
            <a:r>
              <a:rPr lang="de-DE" dirty="0" err="1" smtClean="0"/>
              <a:t>extensions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downloaded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installed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But: </a:t>
            </a:r>
            <a:r>
              <a:rPr lang="de-DE" dirty="0" err="1" smtClean="0"/>
              <a:t>We‘re</a:t>
            </a:r>
            <a:r>
              <a:rPr lang="de-DE" dirty="0" smtClean="0"/>
              <a:t> not </a:t>
            </a:r>
            <a:r>
              <a:rPr lang="de-DE" dirty="0" err="1" smtClean="0"/>
              <a:t>quite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r>
              <a:rPr lang="de-DE" dirty="0" smtClean="0"/>
              <a:t>.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603" y="995246"/>
            <a:ext cx="2456125" cy="291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99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composer.json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WMDE‘s</a:t>
            </a:r>
            <a:r>
              <a:rPr lang="de-DE" dirty="0" smtClean="0"/>
              <a:t> </a:t>
            </a:r>
            <a:r>
              <a:rPr lang="de-DE" dirty="0" err="1" smtClean="0"/>
              <a:t>wish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Composer,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added</a:t>
            </a:r>
            <a:r>
              <a:rPr lang="de-DE" dirty="0" smtClean="0"/>
              <a:t> Composer </a:t>
            </a:r>
            <a:r>
              <a:rPr lang="de-DE" dirty="0" err="1" smtClean="0"/>
              <a:t>support</a:t>
            </a:r>
            <a:r>
              <a:rPr lang="de-DE" dirty="0" smtClean="0"/>
              <a:t>:</a:t>
            </a:r>
          </a:p>
          <a:p>
            <a:pPr marL="717550" indent="0">
              <a:lnSpc>
                <a:spcPct val="125000"/>
              </a:lnSpc>
              <a:spcBef>
                <a:spcPts val="1200"/>
              </a:spcBef>
              <a:spcAft>
                <a:spcPts val="900"/>
              </a:spcAft>
              <a:buNone/>
              <a:tabLst>
                <a:tab pos="898525" algn="l"/>
              </a:tabLst>
            </a:pP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"bp2013n2/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"type":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mediawiki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-extension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description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Allows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publishing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a PubSubHubbub hub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keywords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["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pubsubhubbub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"push",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rss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wikibase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wikidata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homepage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"https://www.mediawiki.org/wiki/Extension:PubSubHubbub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</a:t>
            </a:r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": "GPL-2.0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+",</a:t>
            </a:r>
            <a:b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Installing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r>
              <a:rPr lang="de-DE" dirty="0" smtClean="0"/>
              <a:t> on a </a:t>
            </a:r>
            <a:r>
              <a:rPr lang="de-DE" dirty="0" err="1" smtClean="0"/>
              <a:t>MediaWiki</a:t>
            </a:r>
            <a:r>
              <a:rPr lang="de-DE" dirty="0" smtClean="0"/>
              <a:t> ist just 1 </a:t>
            </a:r>
            <a:r>
              <a:rPr lang="de-DE" dirty="0" err="1" smtClean="0"/>
              <a:t>line</a:t>
            </a:r>
            <a:r>
              <a:rPr lang="de-DE" dirty="0" smtClean="0"/>
              <a:t> in </a:t>
            </a:r>
            <a:r>
              <a:rPr lang="de-DE" dirty="0" err="1" smtClean="0"/>
              <a:t>composer.json</a:t>
            </a:r>
            <a:r>
              <a:rPr lang="de-DE" dirty="0" smtClean="0"/>
              <a:t>!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3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Implement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publishes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b="1" dirty="0" err="1" smtClean="0"/>
              <a:t>everything</a:t>
            </a:r>
            <a:endParaRPr lang="de-DE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 smtClean="0"/>
              <a:t>Figure</a:t>
            </a:r>
            <a:r>
              <a:rPr lang="de-DE" dirty="0" smtClean="0"/>
              <a:t> ou</a:t>
            </a:r>
            <a:r>
              <a:rPr lang="de-DE" dirty="0" smtClean="0"/>
              <a:t>t hub </a:t>
            </a: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options</a:t>
            </a:r>
            <a:endParaRPr lang="de-DE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Either</a:t>
            </a:r>
            <a:r>
              <a:rPr lang="de-DE" dirty="0" smtClean="0"/>
              <a:t> </a:t>
            </a:r>
            <a:r>
              <a:rPr lang="de-DE" dirty="0" err="1" smtClean="0"/>
              <a:t>WikiMedia</a:t>
            </a:r>
            <a:r>
              <a:rPr lang="de-DE" dirty="0" smtClean="0"/>
              <a:t> </a:t>
            </a:r>
            <a:r>
              <a:rPr lang="de-DE" dirty="0" err="1" smtClean="0"/>
              <a:t>hosts</a:t>
            </a:r>
            <a:r>
              <a:rPr lang="de-DE" dirty="0" smtClean="0"/>
              <a:t> an </a:t>
            </a:r>
            <a:r>
              <a:rPr lang="de-DE" dirty="0" err="1" smtClean="0"/>
              <a:t>own</a:t>
            </a:r>
            <a:r>
              <a:rPr lang="de-DE" dirty="0" smtClean="0"/>
              <a:t> hub (</a:t>
            </a:r>
            <a:r>
              <a:rPr lang="de-DE" dirty="0" err="1" smtClean="0"/>
              <a:t>reimplement</a:t>
            </a:r>
            <a:r>
              <a:rPr lang="de-DE" dirty="0" smtClean="0"/>
              <a:t>?)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 smtClean="0"/>
              <a:t>Ask</a:t>
            </a:r>
            <a:r>
              <a:rPr lang="de-DE" dirty="0" smtClean="0"/>
              <a:t> Google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they‘re</a:t>
            </a:r>
            <a:r>
              <a:rPr lang="de-DE" dirty="0" smtClean="0"/>
              <a:t> ok </a:t>
            </a:r>
            <a:r>
              <a:rPr lang="de-DE" dirty="0" err="1" smtClean="0"/>
              <a:t>wit</a:t>
            </a:r>
            <a:r>
              <a:rPr lang="de-DE" dirty="0" err="1" smtClean="0"/>
              <a:t>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load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Write Puppet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extension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45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875" indent="-342875">
              <a:buFont typeface="+mj-lt"/>
              <a:buAutoNum type="arabicPeriod"/>
            </a:pPr>
            <a:r>
              <a:rPr lang="de-DE" dirty="0" smtClean="0"/>
              <a:t>The </a:t>
            </a:r>
            <a:r>
              <a:rPr lang="de-DE" dirty="0" err="1" smtClean="0"/>
              <a:t>protocol</a:t>
            </a:r>
            <a:endParaRPr lang="en-US" dirty="0" smtClean="0"/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Implementation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Tests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Composer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Customer Reports</a:t>
            </a:r>
          </a:p>
          <a:p>
            <a:pPr marL="503491" lvl="1" indent="-342875">
              <a:buFont typeface="+mj-lt"/>
              <a:buAutoNum type="arabicPeriod"/>
            </a:pPr>
            <a:r>
              <a:rPr lang="en-US" dirty="0" err="1" smtClean="0"/>
              <a:t>DBPedia</a:t>
            </a:r>
            <a:endParaRPr lang="en-US" dirty="0" smtClean="0"/>
          </a:p>
          <a:p>
            <a:pPr marL="503491" lvl="1" indent="-342875">
              <a:buFont typeface="+mj-lt"/>
              <a:buAutoNum type="arabicPeriod"/>
            </a:pPr>
            <a:r>
              <a:rPr lang="en-US" dirty="0" smtClean="0"/>
              <a:t>Google Knowledge Graph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Protocol issues</a:t>
            </a:r>
          </a:p>
          <a:p>
            <a:pPr marL="342875" indent="-342875">
              <a:buFont typeface="+mj-lt"/>
              <a:buAutoNum type="arabicPeriod"/>
            </a:pPr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PubSubHubbub | Wikidata.lib | </a:t>
            </a:r>
            <a:r>
              <a:rPr lang="en-GB" dirty="0" err="1" smtClean="0"/>
              <a:t>BrÜckner</a:t>
            </a:r>
            <a:r>
              <a:rPr lang="en-GB" dirty="0" smtClean="0"/>
              <a:t>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PubSubHubbub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PubSubHubbub (</a:t>
            </a:r>
            <a:r>
              <a:rPr lang="en-US" dirty="0" err="1" smtClean="0"/>
              <a:t>PuSH</a:t>
            </a:r>
            <a:r>
              <a:rPr lang="en-US" dirty="0" smtClean="0"/>
              <a:t>) is a protocol that enables resources to push changes to subscribers.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PubSubHubbub | Wikidata.lib | BrÜckner, Lehmann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184" y="1369274"/>
            <a:ext cx="6829633" cy="3429492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Publishing a change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Publisher client sends an HTTP POST request to the hub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Request </a:t>
            </a:r>
            <a:r>
              <a:rPr lang="en-US" dirty="0" smtClean="0"/>
              <a:t>contains the following data</a:t>
            </a:r>
            <a:r>
              <a:rPr lang="de-DE" dirty="0" smtClean="0"/>
              <a:t>:</a:t>
            </a:r>
            <a:endParaRPr lang="de-DE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hub.mode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publish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hub.url=http://a.resource.url/&amp;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hub.url=http://another.resource.url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Resources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Every web page can be a resource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</a:t>
            </a:r>
            <a:r>
              <a:rPr lang="en-US" dirty="0" smtClean="0"/>
              <a:t>sources </a:t>
            </a:r>
            <a:r>
              <a:rPr lang="en-US" dirty="0" smtClean="0"/>
              <a:t>need special HTTP headers for identification:</a:t>
            </a:r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hub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Link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x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8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Pushing to subscribers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Hub </a:t>
            </a:r>
            <a:r>
              <a:rPr lang="en-US" dirty="0" smtClean="0"/>
              <a:t>sends an HTTP POST request to each subscriber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Request contains special HTTP </a:t>
            </a:r>
            <a:r>
              <a:rPr lang="en-US" dirty="0"/>
              <a:t>headers for </a:t>
            </a:r>
            <a:r>
              <a:rPr lang="en-US" dirty="0" smtClean="0"/>
              <a:t>identification of hub and resource:</a:t>
            </a:r>
            <a:endParaRPr lang="en-US" dirty="0"/>
          </a:p>
          <a:p>
            <a:pPr marL="717550" lvl="1" indent="0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&lt;http://this.is.a.hub/&gt;;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="hub"</a:t>
            </a:r>
            <a:b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Link: &lt;http://this.is.the.resource/&gt;; </a:t>
            </a:r>
            <a:r>
              <a:rPr lang="de-DE" dirty="0" err="1">
                <a:latin typeface="Consolas" panose="020B0609020204030204" pitchFamily="49" charset="0"/>
                <a:cs typeface="Consolas" panose="020B0609020204030204" pitchFamily="49" charset="0"/>
              </a:rPr>
              <a:t>rel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dirty="0" smtClean="0">
                <a:latin typeface="Consolas" panose="020B0609020204030204" pitchFamily="49" charset="0"/>
                <a:cs typeface="Consolas" panose="020B0609020204030204" pitchFamily="49" charset="0"/>
              </a:rPr>
              <a:t>X-Hub-</a:t>
            </a:r>
            <a:r>
              <a:rPr lang="de-D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Signature</a:t>
            </a:r>
            <a:r>
              <a:rPr lang="de-DE" dirty="0">
                <a:latin typeface="Consolas" panose="020B0609020204030204" pitchFamily="49" charset="0"/>
                <a:cs typeface="Consolas" panose="020B0609020204030204" pitchFamily="49" charset="0"/>
              </a:rPr>
              <a:t>: sha1=728b02d392a2bddb7d002f82012a9a8bab4feb1a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New </a:t>
            </a:r>
            <a:r>
              <a:rPr lang="de-DE" dirty="0" err="1" smtClean="0"/>
              <a:t>contents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body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request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2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Tasks of our </a:t>
            </a:r>
            <a:r>
              <a:rPr lang="en-US" dirty="0" err="1" smtClean="0"/>
              <a:t>MediaWiki</a:t>
            </a:r>
            <a:r>
              <a:rPr lang="en-US" dirty="0" smtClean="0"/>
              <a:t> extension: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Add Link HTTP headers to each article and </a:t>
            </a:r>
            <a:r>
              <a:rPr lang="en-US" dirty="0" err="1" smtClean="0"/>
              <a:t>Wikibase</a:t>
            </a:r>
            <a:r>
              <a:rPr lang="en-US" dirty="0" smtClean="0"/>
              <a:t> item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Send a publish event to the hub whenever anything changes</a:t>
            </a: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Currently, we fully support </a:t>
            </a:r>
            <a:r>
              <a:rPr lang="en-US" dirty="0" err="1"/>
              <a:t>MediaWiki</a:t>
            </a:r>
            <a:r>
              <a:rPr lang="en-US" dirty="0"/>
              <a:t> articles and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the future, we will also support: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Creation of new articles / </a:t>
            </a:r>
            <a:r>
              <a:rPr lang="en-US" dirty="0" err="1"/>
              <a:t>WikiData</a:t>
            </a:r>
            <a:r>
              <a:rPr lang="en-US" dirty="0"/>
              <a:t> objects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Deletion of articles /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38" y="1069981"/>
            <a:ext cx="2573362" cy="21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1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Link Headers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ArticlePageDataAfter</a:t>
            </a:r>
            <a:r>
              <a:rPr lang="en-US" dirty="0" smtClean="0"/>
              <a:t> and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RawPageViewBeforeOutput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Detect type of page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article:</a:t>
            </a:r>
          </a:p>
          <a:p>
            <a:pPr marL="284163" lvl="1" indent="0">
              <a:buNone/>
            </a:pPr>
            <a:r>
              <a:rPr lang="en-US" dirty="0" smtClean="0"/>
              <a:t>Generate “raw” article URL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WikiData</a:t>
            </a:r>
            <a:r>
              <a:rPr lang="en-US" dirty="0" smtClean="0"/>
              <a:t> entity:</a:t>
            </a:r>
          </a:p>
          <a:p>
            <a:pPr marL="284163" lvl="1" indent="0">
              <a:buNone/>
            </a:pPr>
            <a:r>
              <a:rPr lang="en-US" dirty="0" smtClean="0"/>
              <a:t>Generate “</a:t>
            </a:r>
            <a:r>
              <a:rPr lang="en-US" dirty="0" err="1" smtClean="0"/>
              <a:t>Special:EntityData</a:t>
            </a:r>
            <a:r>
              <a:rPr lang="en-US" dirty="0" smtClean="0"/>
              <a:t>/Q1234”-like URL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Add </a:t>
            </a:r>
            <a:r>
              <a:rPr lang="de-DE" dirty="0" err="1" smtClean="0"/>
              <a:t>correct</a:t>
            </a:r>
            <a:r>
              <a:rPr lang="de-DE" dirty="0" smtClean="0"/>
              <a:t> Link </a:t>
            </a:r>
            <a:r>
              <a:rPr lang="de-DE" dirty="0" err="1" smtClean="0"/>
              <a:t>hea</a:t>
            </a:r>
            <a:r>
              <a:rPr lang="en-US" dirty="0" err="1" smtClean="0"/>
              <a:t>ders</a:t>
            </a:r>
            <a:r>
              <a:rPr lang="en-US" dirty="0" smtClean="0"/>
              <a:t> to the HTTP response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Content pushed to subscribers is either </a:t>
            </a:r>
            <a:r>
              <a:rPr lang="en-US" dirty="0" err="1" smtClean="0"/>
              <a:t>WikiMarkup</a:t>
            </a:r>
            <a:r>
              <a:rPr lang="en-US" dirty="0" smtClean="0"/>
              <a:t> (for articles) or JSON (for </a:t>
            </a:r>
            <a:r>
              <a:rPr lang="en-US" dirty="0" err="1" smtClean="0"/>
              <a:t>WikiData</a:t>
            </a:r>
            <a:r>
              <a:rPr lang="en-US" dirty="0" smtClean="0"/>
              <a:t> objects)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96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changes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MediaWiki</a:t>
            </a:r>
            <a:r>
              <a:rPr lang="en-US" dirty="0" smtClean="0"/>
              <a:t> hook: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PageContentSaveComplete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Check if the contents have actually changed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Add a new job to the </a:t>
            </a:r>
            <a:r>
              <a:rPr lang="en-US" dirty="0" err="1" smtClean="0"/>
              <a:t>JobQueue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When the job is executed: Send a publish event to the hub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13.03.14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 smtClean="0"/>
              <a:t>PubSubHubbub | Wikidata.lib | BrÜckner, Lehmann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9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2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3_Retrospect">
  <a:themeElements>
    <a:clrScheme name="HPI Defaul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F6A800"/>
      </a:accent1>
      <a:accent2>
        <a:srgbClr val="B1063A"/>
      </a:accent2>
      <a:accent3>
        <a:srgbClr val="E05F00"/>
      </a:accent3>
      <a:accent4>
        <a:srgbClr val="5A6065"/>
      </a:accent4>
      <a:accent5>
        <a:srgbClr val="007A9E"/>
      </a:accent5>
      <a:accent6>
        <a:srgbClr val="C0C4C8"/>
      </a:accent6>
      <a:hlink>
        <a:srgbClr val="FFDC87"/>
      </a:hlink>
      <a:folHlink>
        <a:srgbClr val="9FC8D5"/>
      </a:folHlink>
    </a:clrScheme>
    <a:fontScheme name="HPI Default">
      <a:majorFont>
        <a:latin typeface="Neo Sans Std"/>
        <a:ea typeface=""/>
        <a:cs typeface=""/>
      </a:majorFont>
      <a:minorFont>
        <a:latin typeface="Calibri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powerpoint_hpi_cgs_wide.potx</Template>
  <TotalTime>0</TotalTime>
  <Words>509</Words>
  <Application>Microsoft Office PowerPoint</Application>
  <PresentationFormat>Bildschirmpräsentation (16:9)</PresentationFormat>
  <Paragraphs>119</Paragraphs>
  <Slides>12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12</vt:i4>
      </vt:variant>
    </vt:vector>
  </HeadingPairs>
  <TitlesOfParts>
    <vt:vector size="21" baseType="lpstr">
      <vt:lpstr>Arial</vt:lpstr>
      <vt:lpstr>Calibri</vt:lpstr>
      <vt:lpstr>Consolas</vt:lpstr>
      <vt:lpstr>Courier New</vt:lpstr>
      <vt:lpstr>NeoSans</vt:lpstr>
      <vt:lpstr>Retrospect</vt:lpstr>
      <vt:lpstr>1_Retrospect</vt:lpstr>
      <vt:lpstr>2_Retrospect</vt:lpstr>
      <vt:lpstr>3_Retrospect</vt:lpstr>
      <vt:lpstr>PubSubHubbub</vt:lpstr>
      <vt:lpstr>PubSubHubbub</vt:lpstr>
      <vt:lpstr>PubSubHubbub</vt:lpstr>
      <vt:lpstr>Publishing a change</vt:lpstr>
      <vt:lpstr>Identifying Resources</vt:lpstr>
      <vt:lpstr>Pushing to subscribers</vt:lpstr>
      <vt:lpstr>Implementation</vt:lpstr>
      <vt:lpstr>Adding Link Headers</vt:lpstr>
      <vt:lpstr>Detecting changes</vt:lpstr>
      <vt:lpstr>Composer</vt:lpstr>
      <vt:lpstr>Our composer.json</vt:lpstr>
      <vt:lpstr>Deployment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Daniel</dc:creator>
  <cp:lastModifiedBy>Brueckner, Sebastian</cp:lastModifiedBy>
  <cp:revision>37</cp:revision>
  <dcterms:created xsi:type="dcterms:W3CDTF">2013-01-28T08:16:57Z</dcterms:created>
  <dcterms:modified xsi:type="dcterms:W3CDTF">2014-03-12T18:30:16Z</dcterms:modified>
</cp:coreProperties>
</file>

<file path=docProps/thumbnail.jpeg>
</file>